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07" r:id="rId3"/>
    <p:sldId id="31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8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8E98-D5E8-41A2-BDED-7B093043FBC3}" type="datetimeFigureOut">
              <a:rPr lang="ko-KR" altLang="en-US" smtClean="0"/>
              <a:t>2019-01-16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A6E0-63B1-4399-8491-531833FE0F9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8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8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831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7268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13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6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946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50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47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76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3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02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1A6E0-63B1-4399-8491-531833FE0F9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41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E2ED72-B51F-4C67-A358-BA2E8B69E03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6B88-819B-443D-9DD1-FAF56BE3D49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1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DE503-2E01-4FE9-9BC0-00DE1CEF5A77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086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0E2B0-4256-48FD-B1A2-002A4D9C189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2264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2691-CD09-4DAD-BA0D-01B2AC83887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96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C89B-4AEF-40A9-98FA-AFE45198FD89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43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7DC8-D717-4B55-AFF2-128AB04F3774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33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25DF-5C14-4333-BEF5-2BCEF80E51D1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7751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0B01-A700-4B8B-90D7-8F09CE7BAA6A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639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742EE-0141-42B4-B530-F37207EF79F5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0147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A0976-6885-4F0C-A2F6-99F0D0102A2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BD7388-0157-4A90-974E-B76B05D23A3E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44161" y="2564904"/>
            <a:ext cx="8377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Gender and Constitutional Rights Review:</a:t>
            </a:r>
            <a:b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South Korea’s Dynamic Development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11414" y="6021844"/>
            <a:ext cx="17059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rPr>
              <a:t>Gender and Constitutionalism</a:t>
            </a:r>
            <a:b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rPr>
              <a:t>Jan 2019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rPr>
              <a:t>HKU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11413" y="6237288"/>
            <a:ext cx="13684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</a:rPr>
              <a:t>Yoon Jin Shin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7. Dialogue between National and International Human Rights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42CAA-6A35-4B33-BB80-A5FFABB3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84" y="1417638"/>
            <a:ext cx="8435280" cy="50356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Constitution Art. 6 para. 1</a:t>
            </a:r>
            <a:r>
              <a:rPr lang="en-US" sz="2000" dirty="0">
                <a:latin typeface="Century Gothic" panose="020B0502020202020204" pitchFamily="34" charset="0"/>
              </a:rPr>
              <a:t>: “Treaties duly concluded and promulgated under the Constitution and the generally recognized rules of </a:t>
            </a:r>
            <a:r>
              <a:rPr lang="en-US" sz="2000" b="1" dirty="0">
                <a:latin typeface="Century Gothic" panose="020B0502020202020204" pitchFamily="34" charset="0"/>
              </a:rPr>
              <a:t>international law</a:t>
            </a:r>
            <a:r>
              <a:rPr lang="en-US" sz="2000" dirty="0">
                <a:latin typeface="Century Gothic" panose="020B0502020202020204" pitchFamily="34" charset="0"/>
              </a:rPr>
              <a:t> shall have the </a:t>
            </a:r>
            <a:r>
              <a:rPr lang="en-US" sz="2000" b="1" dirty="0">
                <a:latin typeface="Century Gothic" panose="020B0502020202020204" pitchFamily="34" charset="0"/>
              </a:rPr>
              <a:t>same effect as the domestic laws</a:t>
            </a:r>
            <a:r>
              <a:rPr lang="en-US" sz="2000" dirty="0">
                <a:latin typeface="Century Gothic" panose="020B0502020202020204" pitchFamily="34" charset="0"/>
              </a:rPr>
              <a:t> of the Republic of Korea.”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 substantive review standard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 Reference for constitutional interpretation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“Comfort Women” Case (2011)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Cited the 1996 report by Special Rapporteur on Violence against Women, Radhika Coomaraswamy and the 1998 report by Gay J. McDougall, Special Rapporteur on systematic rape, sexual slavery and slavery-like practices during armed conflict (on the issue of “comfort women” in Korea and Japan)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Found South Korean government’s inaction unconstitutional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Skeptical view?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90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8. Constitutional Responses to Intersectionality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11</a:t>
            </a:fld>
            <a:endParaRPr lang="en-US" altLang="ko-K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42CAA-6A35-4B33-BB80-A5FFABB3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023920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Marriage Migration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Female Migrant Workers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Refugee Flows: </a:t>
            </a:r>
            <a:r>
              <a:rPr lang="en-US" sz="2000" dirty="0">
                <a:latin typeface="Century Gothic" panose="020B0502020202020204" pitchFamily="34" charset="0"/>
              </a:rPr>
              <a:t>“500 Yemeni Refugees in </a:t>
            </a:r>
            <a:r>
              <a:rPr lang="en-US" sz="2000" dirty="0" err="1">
                <a:latin typeface="Century Gothic" panose="020B0502020202020204" pitchFamily="34" charset="0"/>
              </a:rPr>
              <a:t>Jeju</a:t>
            </a:r>
            <a:r>
              <a:rPr lang="en-US" sz="2000" dirty="0">
                <a:latin typeface="Century Gothic" panose="020B0502020202020204" pitchFamily="34" charset="0"/>
              </a:rPr>
              <a:t> Island”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hostility against and fear of male Muslims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Patriarchy, Nationalism, Feminism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The role of the Constitutional Court for more inclusive equality and human rights while the society tends to be much more conservative in the context of race and migration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Cf. South Korean gay male conscientious objector refugees in Australia </a:t>
            </a:r>
          </a:p>
        </p:txBody>
      </p:sp>
    </p:spTree>
    <p:extLst>
      <p:ext uri="{BB962C8B-B14F-4D97-AF65-F5344CB8AC3E}">
        <p14:creationId xmlns:p14="http://schemas.microsoft.com/office/powerpoint/2010/main" val="152589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Conclusion: Gender and Constitutionalism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8525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200" b="1" dirty="0">
                <a:latin typeface="Century Gothic" panose="020B0502020202020204" pitchFamily="34" charset="0"/>
              </a:rPr>
              <a:t>Constitutional Rights Review as an effective venue for dynamic interactions between: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Diverse voices and demands in society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Tradition/Culture/Morality and Constitutional Rights/Principle</a:t>
            </a:r>
            <a:endParaRPr lang="en-US" altLang="ko-KR" sz="22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200" b="1" dirty="0">
                <a:latin typeface="Century Gothic" panose="020B0502020202020204" pitchFamily="34" charset="0"/>
              </a:rPr>
              <a:t>Gender is the key area for these interactions with tensions and conflicts as well as empowerment and emancipation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More progressive in women’s rights and equality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More conservative in sexual minorities’ rights, issues with national security/nationalism and sexual morality</a:t>
            </a:r>
            <a:r>
              <a:rPr lang="en-US" altLang="ko-KR" sz="2200" b="1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200" b="1" dirty="0">
                <a:latin typeface="Century Gothic" panose="020B0502020202020204" pitchFamily="34" charset="0"/>
              </a:rPr>
              <a:t>Contextualize and develop the meaning and practice of Constitutionalism, with Universality and Particularity integrated in the rights contestation and adjudication process → Deepening Comparative Constitutional Law</a:t>
            </a:r>
            <a:endParaRPr lang="ko-KR" alt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032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Gender and Constitutional Review </a:t>
            </a:r>
            <a:b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</a:br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in South Korea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8525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Century Gothic" panose="020B0502020202020204" pitchFamily="34" charset="0"/>
              </a:rPr>
              <a:t>The Constitutional Court of Korea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Began in Sep 1988, created by 1987 Constitution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Symbolized the era of Democracy and Constitutionalism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entury Gothic" panose="020B0502020202020204" pitchFamily="34" charset="0"/>
              </a:rPr>
              <a:t>34,803/35,756; 1,679 unconstitutional, 178/181(month)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Century Gothic" panose="020B0502020202020204" pitchFamily="34" charset="0"/>
              </a:rPr>
              <a:t>Individual Claims are accessible and actively made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Century Gothic" panose="020B0502020202020204" pitchFamily="34" charset="0"/>
              </a:rPr>
              <a:t>Gender Issues are vibrantly contested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Century Gothic" panose="020B0502020202020204" pitchFamily="34" charset="0"/>
              </a:rPr>
              <a:t>Patriarchal tradition &amp; </a:t>
            </a:r>
            <a:r>
              <a:rPr lang="en-US" altLang="ko-KR" sz="2400" b="1">
                <a:latin typeface="Century Gothic" panose="020B0502020202020204" pitchFamily="34" charset="0"/>
              </a:rPr>
              <a:t>Nationalist sentiment </a:t>
            </a:r>
            <a:r>
              <a:rPr lang="en-US" altLang="ko-KR" sz="2400" b="1" dirty="0">
                <a:latin typeface="Century Gothic" panose="020B0502020202020204" pitchFamily="34" charset="0"/>
              </a:rPr>
              <a:t>are deep and prevalent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Century Gothic" panose="020B0502020202020204" pitchFamily="34" charset="0"/>
              </a:rPr>
              <a:t>Constitutionalism evolved by mobilized individuals and the ambitious Court, in a still conservative society</a:t>
            </a:r>
            <a:endParaRPr lang="ko-KR" alt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631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Constitutional Text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Art. 11 para. 1 All citizens shall be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before the law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there shall be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discrimination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political, economic,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or cultural life on account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religion or social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status.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Art. 32, para. 4 Special protection shall be accorded to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women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they shall not be subject to unjust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discrimination in terms of employment, wages and working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Art. 34, para. 3 The State shall endeavor to promote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welfare and rights of women.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Art. 36, para.2 The State shall endeavor to protect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mothers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88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1. Political Equality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486691"/>
              </p:ext>
            </p:extLst>
          </p:nvPr>
        </p:nvGraphicFramePr>
        <p:xfrm>
          <a:off x="539551" y="2132856"/>
          <a:ext cx="8064897" cy="38477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751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latin typeface="Century Gothic" panose="020B0502020202020204" pitchFamily="34" charset="0"/>
                        </a:rPr>
                        <a:t>Extra Point System </a:t>
                      </a:r>
                      <a:br>
                        <a:rPr lang="sv-SE" sz="2000" dirty="0">
                          <a:latin typeface="Century Gothic" panose="020B0502020202020204" pitchFamily="34" charset="0"/>
                        </a:rPr>
                      </a:br>
                      <a:r>
                        <a:rPr lang="sv-SE" sz="2000" dirty="0">
                          <a:latin typeface="Century Gothic" panose="020B0502020202020204" pitchFamily="34" charset="0"/>
                        </a:rPr>
                        <a:t>for Veterans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Gender Equality</a:t>
                      </a:r>
                    </a:p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Right to Public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Service vs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Support for veterans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(1999)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531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Statutory Quotas for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female candidates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National Assembly elections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Gender Equality</a:t>
                      </a:r>
                    </a:p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Right to Public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Not challenged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B9911-721C-4DCC-9666-9A8047162C99}"/>
              </a:ext>
            </a:extLst>
          </p:cNvPr>
          <p:cNvSpPr txBox="1"/>
          <p:nvPr/>
        </p:nvSpPr>
        <p:spPr>
          <a:xfrm>
            <a:off x="822412" y="1556541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Women’s universal suffrage since 1948</a:t>
            </a:r>
          </a:p>
        </p:txBody>
      </p:sp>
    </p:spTree>
    <p:extLst>
      <p:ext uri="{BB962C8B-B14F-4D97-AF65-F5344CB8AC3E}">
        <p14:creationId xmlns:p14="http://schemas.microsoft.com/office/powerpoint/2010/main" val="410083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 Sexual Binary and Heteronormativity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81014"/>
              </p:ext>
            </p:extLst>
          </p:nvPr>
        </p:nvGraphicFramePr>
        <p:xfrm>
          <a:off x="498376" y="1417638"/>
          <a:ext cx="8147247" cy="47170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9400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1623675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latin typeface="Century Gothic" panose="020B0502020202020204" pitchFamily="34" charset="0"/>
                        </a:rPr>
                        <a:t>Military Sodomy </a:t>
                      </a:r>
                      <a:br>
                        <a:rPr lang="sv-SE" sz="2000" dirty="0">
                          <a:latin typeface="Century Gothic" panose="020B0502020202020204" pitchFamily="34" charset="0"/>
                        </a:rPr>
                      </a:br>
                      <a:r>
                        <a:rPr lang="sv-SE" sz="2000" dirty="0">
                          <a:latin typeface="Century Gothic" panose="020B0502020202020204" pitchFamily="34" charset="0"/>
                        </a:rPr>
                        <a:t>Law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Rights to Sexual Self-Determination, Privacy,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Bodily Freedom,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Equality vs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Military Discipline,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National Security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(2016, 2011, 2002)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0877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Resident/Family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Registration: Male(“1”) or Female(“2”)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Gender Equality,</a:t>
                      </a:r>
                    </a:p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Rights of Sexual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Minorities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Challenged to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National Human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Rights Commission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  <a:tr h="886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Same-Sex Marriage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Right to Family,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Equality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Pending in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Administrative Court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273853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394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3. Reproductive Rights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512750"/>
              </p:ext>
            </p:extLst>
          </p:nvPr>
        </p:nvGraphicFramePr>
        <p:xfrm>
          <a:off x="457200" y="2128656"/>
          <a:ext cx="8229600" cy="3341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9400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1024867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latin typeface="Century Gothic" panose="020B0502020202020204" pitchFamily="34" charset="0"/>
                        </a:rPr>
                        <a:t>Abortion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Women’s Rights to Self-Determination vs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 to life of a fetus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(2012)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Currently Pending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209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Fetus Sex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Identification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 to Occupation, Right to Information vs Right to life of a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(female) fetus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(2008)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0543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4. Family Relations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736966"/>
              </p:ext>
            </p:extLst>
          </p:nvPr>
        </p:nvGraphicFramePr>
        <p:xfrm>
          <a:off x="457200" y="1510155"/>
          <a:ext cx="8229600" cy="4576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957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1392660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latin typeface="Century Gothic" panose="020B0502020202020204" pitchFamily="34" charset="0"/>
                        </a:rPr>
                        <a:t>Household Head </a:t>
                      </a:r>
                      <a:br>
                        <a:rPr lang="sv-SE" sz="2000" dirty="0">
                          <a:latin typeface="Century Gothic" panose="020B0502020202020204" pitchFamily="34" charset="0"/>
                        </a:rPr>
                      </a:br>
                      <a:r>
                        <a:rPr lang="sv-SE" sz="2000" dirty="0">
                          <a:latin typeface="Century Gothic" panose="020B0502020202020204" pitchFamily="34" charset="0"/>
                        </a:rPr>
                        <a:t>System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Equality,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Individual Dignity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(Art 36) vs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Culture &amp; Tradition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(Art 9)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Paternal Family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Name Principle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Civil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Equality,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Individual Dignity vs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Culture &amp; Tradition 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Nationality Act –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patriarchal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jus sanguinis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Equality,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Individual Dignity vs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Culture &amp; Tradition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1824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670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5. Sexuality and Agency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84602"/>
              </p:ext>
            </p:extLst>
          </p:nvPr>
        </p:nvGraphicFramePr>
        <p:xfrm>
          <a:off x="457200" y="1417638"/>
          <a:ext cx="8229600" cy="4859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957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1293554"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Criminalizing Commercial Sex Work/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Women in Prostitution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 to Occupation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Self-Determination vs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Decent Sexual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Culture &amp; Morality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Constitutional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(2016)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Criminalizing Sexual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Intercourse under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False Promise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 Marriage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Men’s Rights to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Sexual Self-Determination and Privacy vs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Women’s “Chastity”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Unconstitutional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(2009)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Criminalizing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Adultery</a:t>
                      </a:r>
                      <a:endParaRPr lang="en-US" sz="2000" i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Rights to Sexual Self-Determination and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Privacy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vs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Family and Women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Unconstitutional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1824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1733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6. Socio-Economic Rights</a:t>
            </a:r>
            <a:endParaRPr lang="ko-KR" altLang="en-US" sz="3600" b="1" dirty="0">
              <a:solidFill>
                <a:schemeClr val="accent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347DBA2-C9B8-4E54-860B-5E0AD0F07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406003"/>
              </p:ext>
            </p:extLst>
          </p:nvPr>
        </p:nvGraphicFramePr>
        <p:xfrm>
          <a:off x="457200" y="1417638"/>
          <a:ext cx="8229600" cy="44070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506030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98005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1583544"/>
                    </a:ext>
                  </a:extLst>
                </a:gridCol>
              </a:tblGrid>
              <a:tr h="957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Rights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and Principles vs </a:t>
                      </a:r>
                      <a:br>
                        <a:rPr lang="en-US" sz="2000" dirty="0"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Public 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Court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62035"/>
                  </a:ext>
                </a:extLst>
              </a:tr>
              <a:tr h="129355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Male-Only Duty for Military Service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Equality </a:t>
                      </a:r>
                    </a:p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vs Rational basis for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discrimination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Constitutional (2014)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212076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National Health </a:t>
                      </a:r>
                      <a:b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Insurance Plan &amp; Sex Reassignment Surgery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Right to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 challenged yet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63177"/>
                  </a:ext>
                </a:extLst>
              </a:tr>
              <a:tr h="1053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National Pension Plan requiring Widowed Males to be over 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Equality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vs Rational basis for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discrimination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Constitutional (2008)Amended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1824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E2B0-4256-48FD-B1A2-002A4D9C1896}" type="slidenum">
              <a:rPr lang="en-US" altLang="ko-KR" smtClean="0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014294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652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굴림</vt:lpstr>
      <vt:lpstr>맑은 고딕</vt:lpstr>
      <vt:lpstr>Arial</vt:lpstr>
      <vt:lpstr>Century Gothic</vt:lpstr>
      <vt:lpstr>Wingdings</vt:lpstr>
      <vt:lpstr>기본 디자인</vt:lpstr>
      <vt:lpstr>PowerPoint Presentation</vt:lpstr>
      <vt:lpstr>Gender and Constitutional Review  in South Korea</vt:lpstr>
      <vt:lpstr>Constitutional Text</vt:lpstr>
      <vt:lpstr>1. Political Equality</vt:lpstr>
      <vt:lpstr>2. Sexual Binary and Heteronormativity</vt:lpstr>
      <vt:lpstr>3. Reproductive Rights</vt:lpstr>
      <vt:lpstr>4. Family Relations</vt:lpstr>
      <vt:lpstr>5. Sexuality and Agency</vt:lpstr>
      <vt:lpstr>6. Socio-Economic Rights</vt:lpstr>
      <vt:lpstr>7. Dialogue between National and International Human Rights</vt:lpstr>
      <vt:lpstr>8. Constitutional Responses to Intersectionality</vt:lpstr>
      <vt:lpstr>Conclusion: Gender and Constitutionalism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 Jin</dc:creator>
  <cp:lastModifiedBy>Yoon Jin</cp:lastModifiedBy>
  <cp:revision>143</cp:revision>
  <dcterms:created xsi:type="dcterms:W3CDTF">2018-10-04T13:47:06Z</dcterms:created>
  <dcterms:modified xsi:type="dcterms:W3CDTF">2019-01-16T07:43:22Z</dcterms:modified>
</cp:coreProperties>
</file>